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Avenir" panose="02000503020000020003" pitchFamily="2" charset="0"/>
      <p:regular r:id="rId12"/>
      <p:italic r:id="rId13"/>
    </p:embeddedFont>
    <p:embeddedFont>
      <p:font typeface="Century Gothic" panose="020B0502020202020204" pitchFamily="34" charset="0"/>
      <p:regular r:id="rId14"/>
      <p:bold r:id="rId15"/>
      <p:italic r:id="rId16"/>
      <p:boldItalic r:id="rId17"/>
    </p:embeddedFont>
    <p:embeddedFont>
      <p:font typeface="Merriweather Sans" pitchFamily="2" charset="77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hCyjxeumB51lUrBpXSG98MGTU4n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ily Thurman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BFB8"/>
    <a:srgbClr val="2C343C"/>
    <a:srgbClr val="00B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727B712-8FA3-431A-90E9-57649E709C9B}">
  <a:tblStyle styleId="{9727B712-8FA3-431A-90E9-57649E709C9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28"/>
    <p:restoredTop sz="94691"/>
  </p:normalViewPr>
  <p:slideViewPr>
    <p:cSldViewPr snapToGrid="0">
      <p:cViewPr varScale="1">
        <p:scale>
          <a:sx n="137" d="100"/>
          <a:sy n="137" d="100"/>
        </p:scale>
        <p:origin x="1032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customschemas.google.com/relationships/presentationmetadata" Target="meta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:notes"/>
          <p:cNvSpPr txBox="1">
            <a:spLocks noGrp="1"/>
          </p:cNvSpPr>
          <p:nvPr>
            <p:ph type="body" idx="1"/>
          </p:nvPr>
        </p:nvSpPr>
        <p:spPr>
          <a:xfrm>
            <a:off x="686422" y="4400238"/>
            <a:ext cx="5485158" cy="3600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825" tIns="88825" rIns="88825" bIns="888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" name="Google Shape;2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45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" name="Google Shape;3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" name="Google Shape;3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" name="Google Shape;4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" name="Google Shape;7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" name="Google Shape;8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ue Cover">
  <p:cSld name="Blue Cover">
    <p:bg>
      <p:bgPr>
        <a:solidFill>
          <a:schemeClr val="dk1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11"/>
          <p:cNvPicPr preferRelativeResize="0"/>
          <p:nvPr/>
        </p:nvPicPr>
        <p:blipFill rotWithShape="1">
          <a:blip r:embed="rId2">
            <a:alphaModFix/>
          </a:blip>
          <a:srcRect b="10689"/>
          <a:stretch/>
        </p:blipFill>
        <p:spPr>
          <a:xfrm>
            <a:off x="0" y="3446698"/>
            <a:ext cx="9144001" cy="16968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1"/>
          <p:cNvSpPr txBox="1">
            <a:spLocks noGrp="1"/>
          </p:cNvSpPr>
          <p:nvPr>
            <p:ph type="title"/>
          </p:nvPr>
        </p:nvSpPr>
        <p:spPr>
          <a:xfrm>
            <a:off x="420685" y="3223227"/>
            <a:ext cx="8421822" cy="532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body" idx="1"/>
          </p:nvPr>
        </p:nvSpPr>
        <p:spPr>
          <a:xfrm>
            <a:off x="420686" y="3755257"/>
            <a:ext cx="8421900" cy="4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+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+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+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+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10" name="Google Shape;10;p11"/>
          <p:cNvPicPr preferRelativeResize="0"/>
          <p:nvPr/>
        </p:nvPicPr>
        <p:blipFill rotWithShape="1">
          <a:blip r:embed="rId3">
            <a:alphaModFix/>
          </a:blip>
          <a:srcRect l="9"/>
          <a:stretch/>
        </p:blipFill>
        <p:spPr>
          <a:xfrm>
            <a:off x="420685" y="670110"/>
            <a:ext cx="3337813" cy="1250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468">
          <p15:clr>
            <a:srgbClr val="FBAE40"/>
          </p15:clr>
        </p15:guide>
        <p15:guide id="4" orient="horz" pos="61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s or Agenda">
  <p:cSld name="Contents or Agenda"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158978" y="4792520"/>
            <a:ext cx="364806" cy="238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  <a:defRPr sz="600" b="0" i="0" u="none" strike="noStrike" cap="none">
                <a:solidFill>
                  <a:srgbClr val="9FABBB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title"/>
          </p:nvPr>
        </p:nvSpPr>
        <p:spPr>
          <a:xfrm>
            <a:off x="623890" y="497873"/>
            <a:ext cx="8265469" cy="62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Century Gothic"/>
              <a:buNone/>
              <a:defRPr sz="3000" b="1" i="0" u="none" strike="noStrike" cap="none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2"/>
          <p:cNvSpPr/>
          <p:nvPr/>
        </p:nvSpPr>
        <p:spPr>
          <a:xfrm rot="5400000">
            <a:off x="-2556132" y="2556892"/>
            <a:ext cx="5148072" cy="3428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" name="Google Shape;17;p12"/>
          <p:cNvSpPr txBox="1">
            <a:spLocks noGrp="1"/>
          </p:cNvSpPr>
          <p:nvPr>
            <p:ph type="body" idx="1"/>
          </p:nvPr>
        </p:nvSpPr>
        <p:spPr>
          <a:xfrm>
            <a:off x="623889" y="1274762"/>
            <a:ext cx="8265469" cy="3517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erriweather Sans"/>
              <a:buChar char="►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18" name="Google Shape;18;p12"/>
          <p:cNvPicPr preferRelativeResize="0"/>
          <p:nvPr/>
        </p:nvPicPr>
        <p:blipFill rotWithShape="1">
          <a:blip r:embed="rId2">
            <a:alphaModFix/>
          </a:blip>
          <a:srcRect l="69" r="58"/>
          <a:stretch/>
        </p:blipFill>
        <p:spPr>
          <a:xfrm>
            <a:off x="8143200" y="4635775"/>
            <a:ext cx="867625" cy="3253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">
  <p:cSld name="Thank You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body" idx="1"/>
          </p:nvPr>
        </p:nvSpPr>
        <p:spPr>
          <a:xfrm>
            <a:off x="0" y="1221763"/>
            <a:ext cx="9144000" cy="2699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marR="0" lvl="0" indent="-228600" algn="ctr" rtl="0">
              <a:lnSpc>
                <a:spcPct val="9375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pic>
        <p:nvPicPr>
          <p:cNvPr id="21" name="Google Shape;21;p13"/>
          <p:cNvPicPr preferRelativeResize="0"/>
          <p:nvPr/>
        </p:nvPicPr>
        <p:blipFill rotWithShape="1">
          <a:blip r:embed="rId2">
            <a:alphaModFix/>
          </a:blip>
          <a:srcRect l="69" r="58"/>
          <a:stretch/>
        </p:blipFill>
        <p:spPr>
          <a:xfrm>
            <a:off x="3565274" y="3723180"/>
            <a:ext cx="2013450" cy="755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975">
          <p15:clr>
            <a:srgbClr val="F26B43"/>
          </p15:clr>
        </p15:guide>
        <p15:guide id="2" pos="230">
          <p15:clr>
            <a:srgbClr val="F26B43"/>
          </p15:clr>
        </p15:guide>
        <p15:guide id="3" orient="horz" pos="468">
          <p15:clr>
            <a:srgbClr val="F26B43"/>
          </p15:clr>
        </p15:guide>
        <p15:guide id="4" orient="horz" pos="612">
          <p15:clr>
            <a:srgbClr val="F26B43"/>
          </p15:clr>
        </p15:guide>
        <p15:guide id="5" orient="horz" pos="377">
          <p15:clr>
            <a:srgbClr val="F26B43"/>
          </p15:clr>
        </p15:guide>
        <p15:guide id="6" pos="55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"/>
          <p:cNvSpPr txBox="1">
            <a:spLocks noGrp="1"/>
          </p:cNvSpPr>
          <p:nvPr>
            <p:ph type="title"/>
          </p:nvPr>
        </p:nvSpPr>
        <p:spPr>
          <a:xfrm>
            <a:off x="397801" y="2436281"/>
            <a:ext cx="7891065" cy="5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sz="2600" b="1"/>
              <a:t>Introducing ActivTrak to Managers</a:t>
            </a:r>
            <a:endParaRPr sz="2600" b="1"/>
          </a:p>
        </p:txBody>
      </p:sp>
      <p:sp>
        <p:nvSpPr>
          <p:cNvPr id="27" name="Google Shape;27;p1"/>
          <p:cNvSpPr txBox="1"/>
          <p:nvPr/>
        </p:nvSpPr>
        <p:spPr>
          <a:xfrm>
            <a:off x="397801" y="3062814"/>
            <a:ext cx="7891065" cy="5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25" tIns="25700" rIns="51425" bIns="0" anchor="t" anchorCtr="0">
            <a:noAutofit/>
          </a:bodyPr>
          <a:lstStyle/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be Presented by: Company Leadership</a:t>
            </a:r>
            <a:endParaRPr/>
          </a:p>
          <a:p>
            <a:pPr marL="0" marR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None/>
            </a:pPr>
            <a:r>
              <a:rPr lang="en"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Audience: People Managers</a:t>
            </a:r>
            <a:endParaRPr sz="1400" b="0" i="0" u="none" strike="noStrike" cap="non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0" u="none" strike="noStrike" cap="none" dirty="0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Introducing ActivTrak</a:t>
            </a:r>
            <a:endParaRPr dirty="0"/>
          </a:p>
        </p:txBody>
      </p:sp>
      <p:sp>
        <p:nvSpPr>
          <p:cNvPr id="33" name="Google Shape;33;p2"/>
          <p:cNvSpPr txBox="1">
            <a:spLocks noGrp="1"/>
          </p:cNvSpPr>
          <p:nvPr>
            <p:ph type="body" idx="1"/>
          </p:nvPr>
        </p:nvSpPr>
        <p:spPr>
          <a:xfrm>
            <a:off x="454549" y="904894"/>
            <a:ext cx="8265469" cy="3517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At [Your Company Name], we care how we achieve our business goals.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We recognize that there are many ways in which we can better support our teams.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Whether it’s evaluating work arrangements, improving existing processes, or upgrading technology tools, there are always ways we can optimize productivity.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We feel that eliminating as many barriers as possible will allow all of us to focus on doing our jobs while enjoying them along the way.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For this reason, we’ve decided to incorporate ActivTrak into our operations.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ActivTrak: What is it? And why have we chosen to use it?</a:t>
            </a:r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body" idx="1"/>
          </p:nvPr>
        </p:nvSpPr>
        <p:spPr>
          <a:xfrm>
            <a:off x="454549" y="904894"/>
            <a:ext cx="8265469" cy="3517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ActivTrak is a cloud-based workforce analytics tool aimed at identifying opportunities to improve workforce productivity and performance.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ActivTrak collects and categorizes user activity data to provide views of productive time, app and website activity, messaging usage, and more.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ActivTrak gives managers and employees visibility in order to effectively identify, size, and resolve daily barriers to productivity.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Unlike other workforce analytics tools, ActivTrak differentiates itself in that it seeks to enable businesses to be more productive through managing, not monitoring.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With ActivTrak's data measurement and analysis capabilities, it will become easier to recognize and respond to areas of improvement and focus our efforts.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Managers are Key</a:t>
            </a:r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body" idx="1"/>
          </p:nvPr>
        </p:nvSpPr>
        <p:spPr>
          <a:xfrm>
            <a:off x="454549" y="904894"/>
            <a:ext cx="8265469" cy="3517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Managers play an instrumental role in the successful use of ActivTrak across our organization.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We will emphasize the importance of transparency and employee inclusion as we identify productivity obstacles and the solutions designed to solve them.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This is a process that will be largely facilitated by you, our managers.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ActivTrak provides an opportunity for us to step forward with innovative leadership by using data to better support and enable our workforce and facilitate meaningful conversations across our teams.</a:t>
            </a:r>
            <a:endParaRPr sz="1500">
              <a:solidFill>
                <a:srgbClr val="FF0000"/>
              </a:solidFill>
            </a:endParaRPr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ActivTrak will help us</a:t>
            </a:r>
            <a:endParaRPr/>
          </a:p>
        </p:txBody>
      </p:sp>
      <p:sp>
        <p:nvSpPr>
          <p:cNvPr id="51" name="Google Shape;51;p5"/>
          <p:cNvSpPr txBox="1"/>
          <p:nvPr/>
        </p:nvSpPr>
        <p:spPr>
          <a:xfrm>
            <a:off x="6015800" y="1262475"/>
            <a:ext cx="29040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Identify where potential burnout risks may exist and encourage break times, schedule modifications, or rebalancing of workloads.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2" name="Google Shape;52;p5"/>
          <p:cNvSpPr txBox="1"/>
          <p:nvPr/>
        </p:nvSpPr>
        <p:spPr>
          <a:xfrm>
            <a:off x="6015789" y="2301872"/>
            <a:ext cx="27468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Understand how much time our team is spending on focused work vs. time in meetings or within messaging apps.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3" name="Google Shape;53;p5"/>
          <p:cNvSpPr txBox="1"/>
          <p:nvPr/>
        </p:nvSpPr>
        <p:spPr>
          <a:xfrm>
            <a:off x="6015789" y="3404025"/>
            <a:ext cx="27468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Decide to suspend or cancel subscriptions of unused technology. Or, evaluate where additional/different tools may be needed.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4" name="Google Shape;54;p5"/>
          <p:cNvSpPr/>
          <p:nvPr/>
        </p:nvSpPr>
        <p:spPr>
          <a:xfrm>
            <a:off x="410362" y="1464571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5"/>
          <p:cNvSpPr/>
          <p:nvPr/>
        </p:nvSpPr>
        <p:spPr>
          <a:xfrm>
            <a:off x="410362" y="2578376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5"/>
          <p:cNvSpPr/>
          <p:nvPr/>
        </p:nvSpPr>
        <p:spPr>
          <a:xfrm>
            <a:off x="410362" y="3692181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C46BF4D5-D5DA-2646-8B1A-CD603FBE2E09}"/>
              </a:ext>
            </a:extLst>
          </p:cNvPr>
          <p:cNvSpPr/>
          <p:nvPr/>
        </p:nvSpPr>
        <p:spPr>
          <a:xfrm>
            <a:off x="795550" y="1232658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Employee Fatigue</a:t>
            </a:r>
            <a:endParaRPr lang="en-US" sz="18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AB89F1E-A51D-2845-8079-E56D94C6A045}"/>
              </a:ext>
            </a:extLst>
          </p:cNvPr>
          <p:cNvSpPr/>
          <p:nvPr/>
        </p:nvSpPr>
        <p:spPr>
          <a:xfrm>
            <a:off x="795550" y="2356713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Productivity</a:t>
            </a:r>
            <a:endParaRPr lang="en-US" sz="1800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2805C18-A85D-0948-92BC-51501758F7AA}"/>
              </a:ext>
            </a:extLst>
          </p:cNvPr>
          <p:cNvSpPr/>
          <p:nvPr/>
        </p:nvSpPr>
        <p:spPr>
          <a:xfrm>
            <a:off x="795550" y="3490085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Technology Usage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6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ActivTrak will help us</a:t>
            </a:r>
            <a:endParaRPr/>
          </a:p>
        </p:txBody>
      </p:sp>
      <p:sp>
        <p:nvSpPr>
          <p:cNvPr id="65" name="Google Shape;65;p6"/>
          <p:cNvSpPr txBox="1"/>
          <p:nvPr/>
        </p:nvSpPr>
        <p:spPr>
          <a:xfrm>
            <a:off x="6015789" y="1262472"/>
            <a:ext cx="28419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Build confidence in flexible work arrangements based on demonstrated productive performance.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6" name="Google Shape;66;p6"/>
          <p:cNvSpPr txBox="1"/>
          <p:nvPr/>
        </p:nvSpPr>
        <p:spPr>
          <a:xfrm>
            <a:off x="6015800" y="2301874"/>
            <a:ext cx="2746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insights into application and website usage to better identify process inefficiencies and opportunities to streamline work.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7" name="Google Shape;67;p6"/>
          <p:cNvSpPr txBox="1"/>
          <p:nvPr/>
        </p:nvSpPr>
        <p:spPr>
          <a:xfrm>
            <a:off x="6015789" y="3471423"/>
            <a:ext cx="27468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Understand differences in work patterns between new hires and experienced team members to identify training opportunities.</a:t>
            </a:r>
            <a:endParaRPr sz="12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8" name="Google Shape;68;p6"/>
          <p:cNvSpPr/>
          <p:nvPr/>
        </p:nvSpPr>
        <p:spPr>
          <a:xfrm>
            <a:off x="410362" y="1464571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6"/>
          <p:cNvSpPr/>
          <p:nvPr/>
        </p:nvSpPr>
        <p:spPr>
          <a:xfrm>
            <a:off x="410362" y="2578376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6"/>
          <p:cNvSpPr/>
          <p:nvPr/>
        </p:nvSpPr>
        <p:spPr>
          <a:xfrm>
            <a:off x="410362" y="3692181"/>
            <a:ext cx="5435700" cy="344557"/>
          </a:xfrm>
          <a:prstGeom prst="rightArrow">
            <a:avLst>
              <a:gd name="adj1" fmla="val 21445"/>
              <a:gd name="adj2" fmla="val 102961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2EE8985-9641-6041-A917-1A109335638F}"/>
              </a:ext>
            </a:extLst>
          </p:cNvPr>
          <p:cNvSpPr/>
          <p:nvPr/>
        </p:nvSpPr>
        <p:spPr>
          <a:xfrm>
            <a:off x="795550" y="3490085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Employee Training</a:t>
            </a:r>
            <a:endParaRPr lang="en-US" sz="18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F0FF8B92-1EB8-1748-A938-12F073EAF916}"/>
              </a:ext>
            </a:extLst>
          </p:cNvPr>
          <p:cNvSpPr/>
          <p:nvPr/>
        </p:nvSpPr>
        <p:spPr>
          <a:xfrm>
            <a:off x="795550" y="2376280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Operational Efficiency </a:t>
            </a:r>
            <a:endParaRPr lang="en-US" sz="18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1EA64DA-8637-5E44-A33D-2908F5AD63E9}"/>
              </a:ext>
            </a:extLst>
          </p:cNvPr>
          <p:cNvSpPr/>
          <p:nvPr/>
        </p:nvSpPr>
        <p:spPr>
          <a:xfrm>
            <a:off x="795550" y="1242908"/>
            <a:ext cx="3474600" cy="748748"/>
          </a:xfrm>
          <a:prstGeom prst="roundRect">
            <a:avLst/>
          </a:prstGeom>
          <a:solidFill>
            <a:srgbClr val="40BFB8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</a:rPr>
              <a:t>Remote &amp; Flexible Work </a:t>
            </a:r>
            <a:r>
              <a:rPr lang="en-US" sz="1800" dirty="0">
                <a:latin typeface="Century Gothic"/>
                <a:ea typeface="Century Gothic"/>
                <a:cs typeface="Century Gothic"/>
                <a:sym typeface="Century Gothic"/>
                <a:extLst>
                  <a:ext uri="http://customooxmlschemas.google.com/">
                    <go:slidesCustomData xmlns:lc="http://schemas.openxmlformats.org/drawingml/2006/lockedCanvas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Arrangements</a:t>
            </a:r>
            <a:endParaRPr lang="en-US" sz="18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Sample Process for Keeping your Team Engaged</a:t>
            </a:r>
            <a:endParaRPr/>
          </a:p>
        </p:txBody>
      </p:sp>
      <p:sp>
        <p:nvSpPr>
          <p:cNvPr id="79" name="Google Shape;79;p7"/>
          <p:cNvSpPr/>
          <p:nvPr/>
        </p:nvSpPr>
        <p:spPr>
          <a:xfrm>
            <a:off x="219286" y="1076227"/>
            <a:ext cx="1618305" cy="518657"/>
          </a:xfrm>
          <a:prstGeom prst="chevron">
            <a:avLst>
              <a:gd name="adj" fmla="val 50000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Identify</a:t>
            </a:r>
            <a:endParaRPr sz="14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0" name="Google Shape;80;p7"/>
          <p:cNvSpPr/>
          <p:nvPr/>
        </p:nvSpPr>
        <p:spPr>
          <a:xfrm>
            <a:off x="1661397" y="1076227"/>
            <a:ext cx="1618305" cy="518657"/>
          </a:xfrm>
          <a:prstGeom prst="chevron">
            <a:avLst>
              <a:gd name="adj" fmla="val 50000"/>
            </a:avLst>
          </a:prstGeom>
          <a:solidFill>
            <a:schemeClr val="accent2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Validate &amp; Size</a:t>
            </a:r>
            <a:endParaRPr sz="14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1" name="Google Shape;81;p7"/>
          <p:cNvSpPr/>
          <p:nvPr/>
        </p:nvSpPr>
        <p:spPr>
          <a:xfrm>
            <a:off x="3110134" y="1076227"/>
            <a:ext cx="3012832" cy="518657"/>
          </a:xfrm>
          <a:prstGeom prst="chevron">
            <a:avLst>
              <a:gd name="adj" fmla="val 50000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Discuss: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Share, Solve, &amp; Commit</a:t>
            </a:r>
            <a:endParaRPr sz="14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2" name="Google Shape;82;p7"/>
          <p:cNvSpPr/>
          <p:nvPr/>
        </p:nvSpPr>
        <p:spPr>
          <a:xfrm>
            <a:off x="5947974" y="1076227"/>
            <a:ext cx="1618305" cy="518657"/>
          </a:xfrm>
          <a:prstGeom prst="chevron">
            <a:avLst>
              <a:gd name="adj" fmla="val 50000"/>
            </a:avLst>
          </a:prstGeom>
          <a:solidFill>
            <a:schemeClr val="accent2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Measure</a:t>
            </a:r>
            <a:endParaRPr sz="14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3" name="Google Shape;83;p7"/>
          <p:cNvSpPr/>
          <p:nvPr/>
        </p:nvSpPr>
        <p:spPr>
          <a:xfrm>
            <a:off x="7396712" y="1076227"/>
            <a:ext cx="1618305" cy="518657"/>
          </a:xfrm>
          <a:prstGeom prst="chevron">
            <a:avLst>
              <a:gd name="adj" fmla="val 50000"/>
            </a:avLst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Collect Feedback</a:t>
            </a:r>
            <a:endParaRPr sz="14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84" name="Google Shape;84;p7"/>
          <p:cNvGraphicFramePr/>
          <p:nvPr/>
        </p:nvGraphicFramePr>
        <p:xfrm>
          <a:off x="368301" y="4044664"/>
          <a:ext cx="2392275" cy="213370"/>
        </p:xfrm>
        <a:graphic>
          <a:graphicData uri="http://schemas.openxmlformats.org/drawingml/2006/table">
            <a:tbl>
              <a:tblPr>
                <a:noFill/>
                <a:tableStyleId>{9727B712-8FA3-431A-90E9-57649E709C9B}</a:tableStyleId>
              </a:tblPr>
              <a:tblGrid>
                <a:gridCol w="211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strike="noStrike" cap="non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: Discussion</a:t>
                      </a:r>
                      <a:endParaRPr sz="1400" u="none" strike="noStrike" cap="non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endParaRPr sz="8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strike="noStrike" cap="none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: ActivTrak Data</a:t>
                      </a:r>
                      <a:endParaRPr sz="1400" u="none" strike="noStrike" cap="none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5" name="Google Shape;85;p7"/>
          <p:cNvGraphicFramePr/>
          <p:nvPr>
            <p:extLst>
              <p:ext uri="{D42A27DB-BD31-4B8C-83A1-F6EECF244321}">
                <p14:modId xmlns:p14="http://schemas.microsoft.com/office/powerpoint/2010/main" val="2640210305"/>
              </p:ext>
            </p:extLst>
          </p:nvPr>
        </p:nvGraphicFramePr>
        <p:xfrm>
          <a:off x="231701" y="1872515"/>
          <a:ext cx="8763450" cy="1835478"/>
        </p:xfrm>
        <a:graphic>
          <a:graphicData uri="http://schemas.openxmlformats.org/drawingml/2006/table">
            <a:tbl>
              <a:tblPr>
                <a:noFill/>
                <a:tableStyleId>{9727B712-8FA3-431A-90E9-57649E709C9B}</a:tableStyleId>
              </a:tblPr>
              <a:tblGrid>
                <a:gridCol w="146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1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0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5225">
                <a:tc>
                  <a:txBody>
                    <a:bodyPr/>
                    <a:lstStyle/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r>
                        <a:rPr lang="en" sz="900" b="1" u="none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1) </a:t>
                      </a:r>
                      <a:r>
                        <a:rPr lang="en" sz="900" b="1" u="sng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Identify</a:t>
                      </a:r>
                      <a:r>
                        <a:rPr lang="en" sz="900" b="1" u="none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" sz="900" u="none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obstacles that may potentially inhibit employee performance such as distractions and burn-out.</a:t>
                      </a:r>
                      <a:endParaRPr sz="900" i="1" u="none" strike="noStrike" cap="none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2) </a:t>
                      </a:r>
                      <a:r>
                        <a:rPr lang="en" sz="900" b="1" i="0" u="sng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Validate and size </a:t>
                      </a:r>
                      <a:r>
                        <a:rPr lang="en" sz="900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observations &amp; understand the magnitude of the </a:t>
                      </a:r>
                      <a:r>
                        <a:rPr lang="en" sz="900" u="none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obstacle using the ActivTrak data.</a:t>
                      </a:r>
                      <a:endParaRPr sz="900" u="none" strike="noStrike" cap="none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2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3) </a:t>
                      </a:r>
                      <a:r>
                        <a:rPr lang="en" sz="900" b="1" i="0" u="sng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Share</a:t>
                      </a: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" sz="900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findings with your team and understand in better detail what could be contributing to the obstacle.</a:t>
                      </a:r>
                      <a:endParaRPr dirty="0"/>
                    </a:p>
                    <a:p>
                      <a:pPr marL="730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endParaRPr sz="400" u="none" strike="noStrike" cap="none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3) </a:t>
                      </a:r>
                      <a:r>
                        <a:rPr lang="en" sz="900" b="1" i="0" u="sng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Solve</a:t>
                      </a: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" sz="900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for the obstacles with your team and capture any solutions they may have for improving performance.</a:t>
                      </a:r>
                      <a:endParaRPr dirty="0"/>
                    </a:p>
                    <a:p>
                      <a:pPr marL="730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endParaRPr sz="400" i="0" u="none" strike="noStrike" cap="none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3) </a:t>
                      </a:r>
                      <a:r>
                        <a:rPr lang="en" sz="900" b="1" i="0" u="sng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Gain commitment</a:t>
                      </a: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" sz="900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from employees to participate in new ways of working.</a:t>
                      </a:r>
                      <a:endParaRPr sz="900" u="none" strike="noStrike" cap="none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2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r>
                        <a:rPr lang="en" sz="900" b="1" u="none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4) </a:t>
                      </a:r>
                      <a:r>
                        <a:rPr lang="en" sz="900" b="1" u="sng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Measure</a:t>
                      </a:r>
                      <a:r>
                        <a:rPr lang="en" sz="900" b="1" u="none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" sz="900" u="none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again.</a:t>
                      </a:r>
                      <a:r>
                        <a:rPr lang="en" sz="900" u="sng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" sz="900" u="none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Use</a:t>
                      </a:r>
                      <a:r>
                        <a:rPr lang="en" sz="900" u="sng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" sz="900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ActivTrak data to understand the impact of the team’s solution</a:t>
                      </a:r>
                      <a:r>
                        <a:rPr lang="en" sz="900" u="none" strike="noStrike" cap="none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s.</a:t>
                      </a:r>
                      <a:endParaRPr sz="900" u="none" strike="noStrike" cap="none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2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5) </a:t>
                      </a:r>
                      <a:r>
                        <a:rPr lang="en" sz="900" b="1" i="0" u="sng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Collect</a:t>
                      </a:r>
                      <a:r>
                        <a:rPr lang="en" sz="900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reactions from the team </a:t>
                      </a:r>
                    </a:p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endParaRPr lang="en" sz="400" i="0" u="none" strike="noStrike" cap="none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sym typeface="Century Gothic"/>
                        </a:rPr>
                        <a:t>5) </a:t>
                      </a:r>
                      <a:r>
                        <a:rPr lang="en" sz="900" b="0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If the solution was effective, ensure that it is a sustainable </a:t>
                      </a:r>
                      <a:r>
                        <a:rPr lang="en" sz="900" b="0" i="0" u="none" strike="noStrike" cap="none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one </a:t>
                      </a:r>
                    </a:p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endParaRPr lang="en" sz="400" b="0" i="0" u="none" strike="noStrike" cap="none" dirty="0">
                        <a:solidFill>
                          <a:srgbClr val="00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marL="9525" marR="0" lvl="0" indent="0" algn="l" rtl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+mj-lt"/>
                        <a:buNone/>
                      </a:pPr>
                      <a:r>
                        <a:rPr lang="en" sz="9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sym typeface="Century Gothic"/>
                        </a:rPr>
                        <a:t>5) </a:t>
                      </a:r>
                      <a:r>
                        <a:rPr lang="en" sz="100" b="1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</a:t>
                      </a:r>
                      <a:r>
                        <a:rPr lang="en" sz="900" b="0" i="0" u="none" strike="noStrike" cap="none" dirty="0">
                          <a:solidFill>
                            <a:srgbClr val="00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If the solution does not yield improvement, devise a new one.</a:t>
                      </a:r>
                      <a:endParaRPr sz="900" b="0" u="none" strike="noStrike" cap="none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chemeClr val="dk2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6" name="Google Shape;86;p7"/>
          <p:cNvSpPr/>
          <p:nvPr/>
        </p:nvSpPr>
        <p:spPr>
          <a:xfrm>
            <a:off x="368301" y="4044664"/>
            <a:ext cx="213370" cy="213370"/>
          </a:xfrm>
          <a:prstGeom prst="rect">
            <a:avLst/>
          </a:prstGeom>
          <a:solidFill>
            <a:srgbClr val="2C343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8"/>
          <p:cNvSpPr txBox="1"/>
          <p:nvPr/>
        </p:nvSpPr>
        <p:spPr>
          <a:xfrm>
            <a:off x="368301" y="334027"/>
            <a:ext cx="8394300" cy="7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i="0" u="none" strike="noStrike" cap="none">
                <a:solidFill>
                  <a:srgbClr val="00BAB3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What’s Next?</a:t>
            </a:r>
            <a:endParaRPr/>
          </a:p>
        </p:txBody>
      </p:sp>
      <p:sp>
        <p:nvSpPr>
          <p:cNvPr id="92" name="Google Shape;92;p8"/>
          <p:cNvSpPr txBox="1">
            <a:spLocks noGrp="1"/>
          </p:cNvSpPr>
          <p:nvPr>
            <p:ph type="body" idx="1"/>
          </p:nvPr>
        </p:nvSpPr>
        <p:spPr>
          <a:xfrm>
            <a:off x="439212" y="1014094"/>
            <a:ext cx="8265600" cy="35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We will host a company-wide meeting to roll-out the use of ActivTrak throughout the organization.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We will provide you with a list of FAQs that you can leverage in discussions with your teams.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We ask that you follow-up with your teams after the initial company-wide meeting to answer any questions they may have.</a:t>
            </a:r>
            <a:endParaRPr/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  <a:p>
            <a:pPr marL="4572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►"/>
            </a:pPr>
            <a:r>
              <a:rPr lang="en" sz="1500"/>
              <a:t>You can expect to be engaged in future meetings to help assess data, identify obstacles, and brainstorm solutions.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accent4"/>
              </a:solidFill>
            </a:endParaRPr>
          </a:p>
          <a:p>
            <a:pPr marL="4572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1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"/>
          <p:cNvSpPr txBox="1">
            <a:spLocks noGrp="1"/>
          </p:cNvSpPr>
          <p:nvPr>
            <p:ph type="body" idx="1"/>
          </p:nvPr>
        </p:nvSpPr>
        <p:spPr>
          <a:xfrm>
            <a:off x="0" y="1221763"/>
            <a:ext cx="9144000" cy="27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lnSpc>
                <a:spcPct val="93750"/>
              </a:lnSpc>
              <a:spcBef>
                <a:spcPts val="0"/>
              </a:spcBef>
              <a:spcAft>
                <a:spcPts val="600"/>
              </a:spcAft>
              <a:buSzPts val="4800"/>
              <a:buNone/>
            </a:pPr>
            <a:r>
              <a:rPr lang="en"/>
              <a:t>Thank you.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ypeless Master Template">
  <a:themeElements>
    <a:clrScheme name="ActivTrak Colors">
      <a:dk1>
        <a:srgbClr val="2C343C"/>
      </a:dk1>
      <a:lt1>
        <a:srgbClr val="FFFFFF"/>
      </a:lt1>
      <a:dk2>
        <a:srgbClr val="688197"/>
      </a:dk2>
      <a:lt2>
        <a:srgbClr val="FFFFFF"/>
      </a:lt2>
      <a:accent1>
        <a:srgbClr val="147BD0"/>
      </a:accent1>
      <a:accent2>
        <a:srgbClr val="00B9B2"/>
      </a:accent2>
      <a:accent3>
        <a:srgbClr val="FDD757"/>
      </a:accent3>
      <a:accent4>
        <a:srgbClr val="E5554F"/>
      </a:accent4>
      <a:accent5>
        <a:srgbClr val="7D55C7"/>
      </a:accent5>
      <a:accent6>
        <a:srgbClr val="8BC300"/>
      </a:accent6>
      <a:hlink>
        <a:srgbClr val="147BD0"/>
      </a:hlink>
      <a:folHlink>
        <a:srgbClr val="147B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717</Words>
  <Application>Microsoft Macintosh PowerPoint</Application>
  <PresentationFormat>On-screen Show (16:9)</PresentationFormat>
  <Paragraphs>76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Gothic</vt:lpstr>
      <vt:lpstr>Merriweather Sans</vt:lpstr>
      <vt:lpstr>Arial</vt:lpstr>
      <vt:lpstr>Avenir</vt:lpstr>
      <vt:lpstr>Typeless Master Template</vt:lpstr>
      <vt:lpstr>Introducing ActivTrak to Managers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ActivTrak to Managers</dc:title>
  <cp:lastModifiedBy>Samantha Duncan</cp:lastModifiedBy>
  <cp:revision>4</cp:revision>
  <cp:lastPrinted>2021-09-15T15:35:17Z</cp:lastPrinted>
  <dcterms:modified xsi:type="dcterms:W3CDTF">2021-09-15T15:35:26Z</dcterms:modified>
</cp:coreProperties>
</file>