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5" r:id="rId4"/>
    <p:sldId id="258" r:id="rId5"/>
    <p:sldId id="259" r:id="rId6"/>
    <p:sldId id="260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Avenir" panose="02000503020000020003" pitchFamily="2" charset="0"/>
      <p:regular r:id="rId12"/>
      <p:italic r:id="rId13"/>
    </p:embeddedFont>
    <p:embeddedFont>
      <p:font typeface="Century Gothic" panose="020B0502020202020204" pitchFamily="34" charset="0"/>
      <p:regular r:id="rId14"/>
      <p:bold r:id="rId15"/>
      <p:italic r:id="rId16"/>
      <p:boldItalic r:id="rId17"/>
    </p:embeddedFont>
    <p:embeddedFont>
      <p:font typeface="Merriweather Sans" pitchFamily="2" charset="77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iW556oUfAO/fBfTvEFMTpu4uZuN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ily Thurma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34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1"/>
  </p:normalViewPr>
  <p:slideViewPr>
    <p:cSldViewPr snapToGrid="0">
      <p:cViewPr varScale="1">
        <p:scale>
          <a:sx n="137" d="100"/>
          <a:sy n="137" d="100"/>
        </p:scale>
        <p:origin x="92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customschemas.google.com/relationships/presentationmetadata" Target="meta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6422" y="4400238"/>
            <a:ext cx="5485158" cy="360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825" tIns="88825" rIns="88825" bIns="888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45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" name="Google Shape;3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79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" name="Google Shape;4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" name="Google Shape;4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" name="Google Shape;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ue Cover">
  <p:cSld name="Blue Cover">
    <p:bg>
      <p:bgPr>
        <a:solidFill>
          <a:schemeClr val="dk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10"/>
          <p:cNvPicPr preferRelativeResize="0"/>
          <p:nvPr/>
        </p:nvPicPr>
        <p:blipFill rotWithShape="1">
          <a:blip r:embed="rId2">
            <a:alphaModFix/>
          </a:blip>
          <a:srcRect b="10689"/>
          <a:stretch/>
        </p:blipFill>
        <p:spPr>
          <a:xfrm>
            <a:off x="0" y="3446698"/>
            <a:ext cx="9144001" cy="16968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0"/>
          <p:cNvSpPr txBox="1">
            <a:spLocks noGrp="1"/>
          </p:cNvSpPr>
          <p:nvPr>
            <p:ph type="title"/>
          </p:nvPr>
        </p:nvSpPr>
        <p:spPr>
          <a:xfrm>
            <a:off x="420685" y="3223227"/>
            <a:ext cx="8421822" cy="532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body" idx="1"/>
          </p:nvPr>
        </p:nvSpPr>
        <p:spPr>
          <a:xfrm>
            <a:off x="420686" y="3755257"/>
            <a:ext cx="8421900" cy="4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+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+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+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+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10" name="Google Shape;10;p10"/>
          <p:cNvPicPr preferRelativeResize="0"/>
          <p:nvPr/>
        </p:nvPicPr>
        <p:blipFill rotWithShape="1">
          <a:blip r:embed="rId3">
            <a:alphaModFix/>
          </a:blip>
          <a:srcRect l="9"/>
          <a:stretch/>
        </p:blipFill>
        <p:spPr>
          <a:xfrm>
            <a:off x="420685" y="670110"/>
            <a:ext cx="3337813" cy="1250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468">
          <p15:clr>
            <a:srgbClr val="FBAE40"/>
          </p15:clr>
        </p15:guide>
        <p15:guide id="4" orient="horz" pos="61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s or Agenda">
  <p:cSld name="Contents or Agenda"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158978" y="4792520"/>
            <a:ext cx="364806" cy="238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title"/>
          </p:nvPr>
        </p:nvSpPr>
        <p:spPr>
          <a:xfrm>
            <a:off x="623890" y="497873"/>
            <a:ext cx="8265469" cy="62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Century Gothic"/>
              <a:buNone/>
              <a:defRPr sz="3000" b="1" i="0" u="none" strike="noStrike" cap="none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1"/>
          <p:cNvSpPr/>
          <p:nvPr/>
        </p:nvSpPr>
        <p:spPr>
          <a:xfrm rot="5400000">
            <a:off x="-2556132" y="2556892"/>
            <a:ext cx="5148072" cy="3428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" name="Google Shape;17;p11"/>
          <p:cNvSpPr txBox="1">
            <a:spLocks noGrp="1"/>
          </p:cNvSpPr>
          <p:nvPr>
            <p:ph type="body" idx="1"/>
          </p:nvPr>
        </p:nvSpPr>
        <p:spPr>
          <a:xfrm>
            <a:off x="623889" y="1274762"/>
            <a:ext cx="8265469" cy="3517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erriweather Sans"/>
              <a:buChar char="►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18" name="Google Shape;18;p11"/>
          <p:cNvPicPr preferRelativeResize="0"/>
          <p:nvPr/>
        </p:nvPicPr>
        <p:blipFill rotWithShape="1">
          <a:blip r:embed="rId2">
            <a:alphaModFix/>
          </a:blip>
          <a:srcRect l="69" r="58"/>
          <a:stretch/>
        </p:blipFill>
        <p:spPr>
          <a:xfrm>
            <a:off x="8143200" y="4635775"/>
            <a:ext cx="867625" cy="3253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 You">
  <p:cSld name="Thank You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>
            <a:spLocks noGrp="1"/>
          </p:cNvSpPr>
          <p:nvPr>
            <p:ph type="body" idx="1"/>
          </p:nvPr>
        </p:nvSpPr>
        <p:spPr>
          <a:xfrm>
            <a:off x="0" y="1221763"/>
            <a:ext cx="9144000" cy="2699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marR="0" lvl="0" indent="-228600" algn="ctr" rtl="0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21" name="Google Shape;21;p12"/>
          <p:cNvPicPr preferRelativeResize="0"/>
          <p:nvPr/>
        </p:nvPicPr>
        <p:blipFill rotWithShape="1">
          <a:blip r:embed="rId2">
            <a:alphaModFix/>
          </a:blip>
          <a:srcRect l="69" r="58"/>
          <a:stretch/>
        </p:blipFill>
        <p:spPr>
          <a:xfrm>
            <a:off x="3565274" y="3723180"/>
            <a:ext cx="2013450" cy="755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975">
          <p15:clr>
            <a:srgbClr val="F26B43"/>
          </p15:clr>
        </p15:guide>
        <p15:guide id="2" pos="230">
          <p15:clr>
            <a:srgbClr val="F26B43"/>
          </p15:clr>
        </p15:guide>
        <p15:guide id="3" orient="horz" pos="468">
          <p15:clr>
            <a:srgbClr val="F26B43"/>
          </p15:clr>
        </p15:guide>
        <p15:guide id="4" orient="horz" pos="612">
          <p15:clr>
            <a:srgbClr val="F26B43"/>
          </p15:clr>
        </p15:guide>
        <p15:guide id="5" orient="horz" pos="377">
          <p15:clr>
            <a:srgbClr val="F26B43"/>
          </p15:clr>
        </p15:guide>
        <p15:guide id="6" pos="55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title"/>
          </p:nvPr>
        </p:nvSpPr>
        <p:spPr>
          <a:xfrm>
            <a:off x="397801" y="2436281"/>
            <a:ext cx="7891065" cy="5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600" b="1"/>
              <a:t>Introducing ActivTrak to All Employees</a:t>
            </a:r>
            <a:endParaRPr sz="2600" b="1"/>
          </a:p>
        </p:txBody>
      </p:sp>
      <p:sp>
        <p:nvSpPr>
          <p:cNvPr id="34" name="Google Shape;34;p1"/>
          <p:cNvSpPr txBox="1"/>
          <p:nvPr/>
        </p:nvSpPr>
        <p:spPr>
          <a:xfrm>
            <a:off x="397801" y="3062814"/>
            <a:ext cx="7891065" cy="5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None/>
            </a:pPr>
            <a:r>
              <a:rPr lang="en-US"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be Presented by: Company Leadership</a:t>
            </a:r>
            <a:endParaRPr/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None/>
            </a:pPr>
            <a:r>
              <a:rPr lang="en-US"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Audience: Company-wide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Introducing ActivTrak</a:t>
            </a:r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body" idx="1"/>
          </p:nvPr>
        </p:nvSpPr>
        <p:spPr>
          <a:xfrm>
            <a:off x="454549" y="904894"/>
            <a:ext cx="8265469" cy="3517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/>
              <a:t>At [Your Company Name], we care how we achieve our business goals.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/>
              <a:t>We recognize that there are many ways in which we can better support our teams.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/>
              <a:t>Whether it’s evaluating work arrangements, improving existing processes, or upgrading technology tools, there are always ways we can optimize productivity.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/>
              <a:t>We feel that eliminating as many barriers as possible will allow all of us to focus on doing our jobs while enjoying them along the way.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/>
              <a:t>For this reason, we’ve decided to incorporate ActivTrak into our operations.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84CB-71F2-CC4C-AF68-D7589B857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360713"/>
            <a:ext cx="8265469" cy="623998"/>
          </a:xfrm>
        </p:spPr>
        <p:txBody>
          <a:bodyPr/>
          <a:lstStyle/>
          <a:p>
            <a:r>
              <a:rPr lang="en-US" sz="2200" dirty="0"/>
              <a:t>Should I consider changing the way I work?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BE3F8-D92F-9D48-BC24-4635245A0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812872"/>
            <a:ext cx="8265469" cy="3517755"/>
          </a:xfrm>
        </p:spPr>
        <p:txBody>
          <a:bodyPr/>
          <a:lstStyle/>
          <a:p>
            <a:r>
              <a:rPr lang="en-US" sz="1500" dirty="0"/>
              <a:t>ActivTrak provides insights into your working habits so we can better enable them</a:t>
            </a:r>
          </a:p>
          <a:p>
            <a:pPr lvl="1"/>
            <a:r>
              <a:rPr lang="en-US" sz="1500" dirty="0"/>
              <a:t>This means having better discussions about what helps you do your work, upgrading the processes by which we do our work, and better utilizing tools to make our work easier</a:t>
            </a:r>
          </a:p>
          <a:p>
            <a:r>
              <a:rPr lang="en-US" sz="1500" dirty="0"/>
              <a:t>For these reasons, you should continue to work as you usually do</a:t>
            </a:r>
          </a:p>
          <a:p>
            <a:r>
              <a:rPr lang="en-US" sz="1500" dirty="0"/>
              <a:t>ActivTrak does not monitor keystroke logging, screen recordings, webcam recordings, etc.</a:t>
            </a:r>
          </a:p>
          <a:p>
            <a:r>
              <a:rPr lang="en-US" sz="1500" dirty="0"/>
              <a:t>ActivTrak measures website and application usage and active computer time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74234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 dirty="0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ActivTrak: What is it? And why have we chosen to use it?</a:t>
            </a:r>
            <a:endParaRPr dirty="0"/>
          </a:p>
        </p:txBody>
      </p:sp>
      <p:sp>
        <p:nvSpPr>
          <p:cNvPr id="46" name="Google Shape;46;p3"/>
          <p:cNvSpPr txBox="1">
            <a:spLocks noGrp="1"/>
          </p:cNvSpPr>
          <p:nvPr>
            <p:ph type="body" idx="1"/>
          </p:nvPr>
        </p:nvSpPr>
        <p:spPr>
          <a:xfrm>
            <a:off x="454549" y="904894"/>
            <a:ext cx="8265469" cy="3517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 dirty="0"/>
              <a:t>ActivTrak is a cloud-based workforce analytics tool aimed at identifying opportunities to improve workforce productivity and performance.</a:t>
            </a:r>
            <a:endParaRPr dirty="0"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 dirty="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 dirty="0"/>
              <a:t>ActivTrak collects and categorizes user activity data to provide views of productive time, app and website activity, messaging usage, and more.</a:t>
            </a:r>
            <a:endParaRPr dirty="0"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 dirty="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 dirty="0"/>
              <a:t>ActivTrak gives managers and employees visibility in order to effectively identify, size, and resolve daily barriers to productivity.</a:t>
            </a:r>
            <a:endParaRPr dirty="0"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 dirty="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 dirty="0"/>
              <a:t>Unlike other workforce analytics tools, ActivTrak differentiates itself in that it seeks to enable businesses to be more productive through managing, not monitoring.</a:t>
            </a:r>
            <a:endParaRPr dirty="0"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 dirty="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 dirty="0"/>
              <a:t>With </a:t>
            </a:r>
            <a:r>
              <a:rPr lang="en-US" sz="1500" dirty="0" err="1"/>
              <a:t>ActivTrak's</a:t>
            </a:r>
            <a:r>
              <a:rPr lang="en-US" sz="1500" dirty="0"/>
              <a:t> data measurement and analysis capabilities, it will become easier to recognize and respond to areas of improvement and focus our efforts.</a:t>
            </a:r>
            <a:endParaRPr dirty="0"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 dirty="0"/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 dirty="0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ActivTrak will help us</a:t>
            </a:r>
            <a:endParaRPr dirty="0"/>
          </a:p>
        </p:txBody>
      </p:sp>
      <p:sp>
        <p:nvSpPr>
          <p:cNvPr id="52" name="Google Shape;52;p4"/>
          <p:cNvSpPr txBox="1"/>
          <p:nvPr/>
        </p:nvSpPr>
        <p:spPr>
          <a:xfrm>
            <a:off x="6015800" y="1262475"/>
            <a:ext cx="29040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Identify where potential burnout risks may exist and encourage break times, schedule modifications, or rebalancing of workloads.</a:t>
            </a:r>
            <a:endParaRPr sz="1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3" name="Google Shape;53;p4"/>
          <p:cNvSpPr txBox="1"/>
          <p:nvPr/>
        </p:nvSpPr>
        <p:spPr>
          <a:xfrm>
            <a:off x="6015789" y="2301872"/>
            <a:ext cx="27468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Understand how much time our team is spending on focused work vs. time in meetings or within messaging apps.</a:t>
            </a:r>
            <a:endParaRPr sz="1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" name="Google Shape;54;p4"/>
          <p:cNvSpPr txBox="1"/>
          <p:nvPr/>
        </p:nvSpPr>
        <p:spPr>
          <a:xfrm>
            <a:off x="6015789" y="3404025"/>
            <a:ext cx="27468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Decide to suspend or cancel subscriptions of unused technology. Or, evaluate where additional/different tools may be needed.</a:t>
            </a:r>
            <a:endParaRPr sz="1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4"/>
          <p:cNvSpPr/>
          <p:nvPr/>
        </p:nvSpPr>
        <p:spPr>
          <a:xfrm>
            <a:off x="410362" y="1464571"/>
            <a:ext cx="5435700" cy="344557"/>
          </a:xfrm>
          <a:prstGeom prst="rightArrow">
            <a:avLst>
              <a:gd name="adj1" fmla="val 21445"/>
              <a:gd name="adj2" fmla="val 102961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4"/>
          <p:cNvSpPr/>
          <p:nvPr/>
        </p:nvSpPr>
        <p:spPr>
          <a:xfrm>
            <a:off x="410362" y="2578376"/>
            <a:ext cx="5435700" cy="344557"/>
          </a:xfrm>
          <a:prstGeom prst="rightArrow">
            <a:avLst>
              <a:gd name="adj1" fmla="val 21445"/>
              <a:gd name="adj2" fmla="val 102961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4"/>
          <p:cNvSpPr/>
          <p:nvPr/>
        </p:nvSpPr>
        <p:spPr>
          <a:xfrm>
            <a:off x="410362" y="3692181"/>
            <a:ext cx="5435700" cy="344557"/>
          </a:xfrm>
          <a:prstGeom prst="rightArrow">
            <a:avLst>
              <a:gd name="adj1" fmla="val 21445"/>
              <a:gd name="adj2" fmla="val 102961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48E0E145-2D10-DF4B-8FD7-A5130BBCE18B}"/>
              </a:ext>
            </a:extLst>
          </p:cNvPr>
          <p:cNvSpPr/>
          <p:nvPr/>
        </p:nvSpPr>
        <p:spPr>
          <a:xfrm>
            <a:off x="795550" y="1232658"/>
            <a:ext cx="3474600" cy="748748"/>
          </a:xfrm>
          <a:prstGeom prst="roundRect">
            <a:avLst/>
          </a:prstGeom>
          <a:solidFill>
            <a:srgbClr val="40BFB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</a:rPr>
              <a:t>Employee Fatigue</a:t>
            </a:r>
            <a:endParaRPr lang="en-US" sz="18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73801C3-7411-C14B-A789-5A52FCCB3D56}"/>
              </a:ext>
            </a:extLst>
          </p:cNvPr>
          <p:cNvSpPr/>
          <p:nvPr/>
        </p:nvSpPr>
        <p:spPr>
          <a:xfrm>
            <a:off x="795550" y="2356713"/>
            <a:ext cx="3474600" cy="748748"/>
          </a:xfrm>
          <a:prstGeom prst="roundRect">
            <a:avLst/>
          </a:prstGeom>
          <a:solidFill>
            <a:srgbClr val="40BFB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</a:rPr>
              <a:t>Productivity</a:t>
            </a:r>
            <a:endParaRPr lang="en-US" sz="1800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3C6F517-AD86-6F40-A24F-96E024E7F005}"/>
              </a:ext>
            </a:extLst>
          </p:cNvPr>
          <p:cNvSpPr/>
          <p:nvPr/>
        </p:nvSpPr>
        <p:spPr>
          <a:xfrm>
            <a:off x="795550" y="3490085"/>
            <a:ext cx="3474600" cy="748748"/>
          </a:xfrm>
          <a:prstGeom prst="roundRect">
            <a:avLst/>
          </a:prstGeom>
          <a:solidFill>
            <a:srgbClr val="40BFB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</a:rPr>
              <a:t>Technology Usage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ActivTrak will help us</a:t>
            </a:r>
            <a:endParaRPr/>
          </a:p>
        </p:txBody>
      </p:sp>
      <p:sp>
        <p:nvSpPr>
          <p:cNvPr id="66" name="Google Shape;66;p5"/>
          <p:cNvSpPr txBox="1"/>
          <p:nvPr/>
        </p:nvSpPr>
        <p:spPr>
          <a:xfrm>
            <a:off x="6015789" y="1262472"/>
            <a:ext cx="28419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latin typeface="Century Gothic"/>
                <a:ea typeface="Century Gothic"/>
                <a:cs typeface="Century Gothic"/>
                <a:sym typeface="Century Gothic"/>
              </a:rPr>
              <a:t>Build confidence in flexible work arrangements based on demonstrated productive performance.</a:t>
            </a:r>
            <a:endParaRPr sz="1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7" name="Google Shape;67;p5"/>
          <p:cNvSpPr txBox="1"/>
          <p:nvPr/>
        </p:nvSpPr>
        <p:spPr>
          <a:xfrm>
            <a:off x="6015800" y="2301874"/>
            <a:ext cx="2746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insights into application and website usage to better identify process inefficiencies and opportunities to streamline work.</a:t>
            </a:r>
            <a:endParaRPr sz="1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8" name="Google Shape;68;p5"/>
          <p:cNvSpPr txBox="1"/>
          <p:nvPr/>
        </p:nvSpPr>
        <p:spPr>
          <a:xfrm>
            <a:off x="6015789" y="3471423"/>
            <a:ext cx="27468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Understand differences in work patterns between new hires and experienced team members to identify training opportunities.</a:t>
            </a:r>
            <a:endParaRPr sz="1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" name="Google Shape;68;p6">
            <a:extLst>
              <a:ext uri="{FF2B5EF4-FFF2-40B4-BE49-F238E27FC236}">
                <a16:creationId xmlns:a16="http://schemas.microsoft.com/office/drawing/2014/main" id="{33E60799-DE93-9348-A3FF-5458116B232B}"/>
              </a:ext>
            </a:extLst>
          </p:cNvPr>
          <p:cNvSpPr/>
          <p:nvPr/>
        </p:nvSpPr>
        <p:spPr>
          <a:xfrm>
            <a:off x="410362" y="1464571"/>
            <a:ext cx="5435700" cy="344557"/>
          </a:xfrm>
          <a:prstGeom prst="rightArrow">
            <a:avLst>
              <a:gd name="adj1" fmla="val 21445"/>
              <a:gd name="adj2" fmla="val 102961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70;p6">
            <a:extLst>
              <a:ext uri="{FF2B5EF4-FFF2-40B4-BE49-F238E27FC236}">
                <a16:creationId xmlns:a16="http://schemas.microsoft.com/office/drawing/2014/main" id="{A20599A6-2B51-DF41-A2BA-BEA7B940EB22}"/>
              </a:ext>
            </a:extLst>
          </p:cNvPr>
          <p:cNvSpPr/>
          <p:nvPr/>
        </p:nvSpPr>
        <p:spPr>
          <a:xfrm>
            <a:off x="410362" y="2578376"/>
            <a:ext cx="5435700" cy="344557"/>
          </a:xfrm>
          <a:prstGeom prst="rightArrow">
            <a:avLst>
              <a:gd name="adj1" fmla="val 21445"/>
              <a:gd name="adj2" fmla="val 102961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72;p6">
            <a:extLst>
              <a:ext uri="{FF2B5EF4-FFF2-40B4-BE49-F238E27FC236}">
                <a16:creationId xmlns:a16="http://schemas.microsoft.com/office/drawing/2014/main" id="{C3BF1CEB-EC69-744F-BF40-E96DD6E7C6E4}"/>
              </a:ext>
            </a:extLst>
          </p:cNvPr>
          <p:cNvSpPr/>
          <p:nvPr/>
        </p:nvSpPr>
        <p:spPr>
          <a:xfrm>
            <a:off x="410362" y="3692181"/>
            <a:ext cx="5435700" cy="344557"/>
          </a:xfrm>
          <a:prstGeom prst="rightArrow">
            <a:avLst>
              <a:gd name="adj1" fmla="val 21445"/>
              <a:gd name="adj2" fmla="val 102961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2A8B73FF-1854-D94B-907C-9FDCE513A5D2}"/>
              </a:ext>
            </a:extLst>
          </p:cNvPr>
          <p:cNvSpPr/>
          <p:nvPr/>
        </p:nvSpPr>
        <p:spPr>
          <a:xfrm>
            <a:off x="795550" y="3490085"/>
            <a:ext cx="3474600" cy="748748"/>
          </a:xfrm>
          <a:prstGeom prst="roundRect">
            <a:avLst/>
          </a:prstGeom>
          <a:solidFill>
            <a:srgbClr val="40BFB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</a:rPr>
              <a:t>Employee Training</a:t>
            </a:r>
            <a:endParaRPr lang="en-US" sz="18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93BC47B-A623-0049-8B24-FC40A8E3EDFD}"/>
              </a:ext>
            </a:extLst>
          </p:cNvPr>
          <p:cNvSpPr/>
          <p:nvPr/>
        </p:nvSpPr>
        <p:spPr>
          <a:xfrm>
            <a:off x="795550" y="2376280"/>
            <a:ext cx="3474600" cy="748748"/>
          </a:xfrm>
          <a:prstGeom prst="roundRect">
            <a:avLst/>
          </a:prstGeom>
          <a:solidFill>
            <a:srgbClr val="40BFB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</a:rPr>
              <a:t>Operational Efficiency </a:t>
            </a:r>
            <a:endParaRPr lang="en-US" sz="18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7C97E9B1-A618-5E47-9E5B-C3498586EBE9}"/>
              </a:ext>
            </a:extLst>
          </p:cNvPr>
          <p:cNvSpPr/>
          <p:nvPr/>
        </p:nvSpPr>
        <p:spPr>
          <a:xfrm>
            <a:off x="795550" y="1242908"/>
            <a:ext cx="3474600" cy="748748"/>
          </a:xfrm>
          <a:prstGeom prst="roundRect">
            <a:avLst/>
          </a:prstGeom>
          <a:solidFill>
            <a:srgbClr val="40BFB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</a:rPr>
              <a:t>Remote &amp; Flexible Work </a:t>
            </a:r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Arrangements</a:t>
            </a:r>
            <a:endParaRPr lang="en-US" sz="18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will happen with the data? Will I be involved?</a:t>
            </a:r>
            <a:endParaRPr/>
          </a:p>
        </p:txBody>
      </p:sp>
      <p:sp>
        <p:nvSpPr>
          <p:cNvPr id="86" name="Google Shape;86;p6"/>
          <p:cNvSpPr txBox="1">
            <a:spLocks noGrp="1"/>
          </p:cNvSpPr>
          <p:nvPr>
            <p:ph type="body" idx="1"/>
          </p:nvPr>
        </p:nvSpPr>
        <p:spPr>
          <a:xfrm>
            <a:off x="454549" y="904895"/>
            <a:ext cx="8265469" cy="2822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 dirty="0"/>
              <a:t>Activity data is combined into a dashboard that assists in identifying the major productivity obstacles in our way</a:t>
            </a:r>
            <a:endParaRPr sz="1500" dirty="0"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 dirty="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 dirty="0"/>
              <a:t>We recognize that all data requires context and this is where you play a role</a:t>
            </a:r>
            <a:endParaRPr sz="1500" dirty="0"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 dirty="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 dirty="0"/>
              <a:t>Depending on the nature of the obstacle, you can expect leadership to engage you in conversations to:</a:t>
            </a:r>
            <a:endParaRPr sz="1500" dirty="0"/>
          </a:p>
          <a:p>
            <a:pPr marL="914400" lvl="1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sz="900" dirty="0"/>
          </a:p>
          <a:p>
            <a:pPr marL="952500" lvl="1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entury Gothic"/>
              <a:buAutoNum type="alphaLcPeriod"/>
            </a:pPr>
            <a:r>
              <a:rPr lang="en-US" sz="1500" dirty="0"/>
              <a:t>Validate the obstacle</a:t>
            </a:r>
            <a:endParaRPr sz="1500" dirty="0"/>
          </a:p>
          <a:p>
            <a:pPr marL="952500" lvl="1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entury Gothic"/>
              <a:buAutoNum type="alphaLcPeriod"/>
            </a:pPr>
            <a:r>
              <a:rPr lang="en-US" sz="1500" dirty="0"/>
              <a:t>Better understand what’s causing it</a:t>
            </a:r>
            <a:endParaRPr sz="1500" dirty="0"/>
          </a:p>
          <a:p>
            <a:pPr marL="952500" lvl="1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entury Gothic"/>
              <a:buAutoNum type="alphaLcPeriod"/>
            </a:pPr>
            <a:r>
              <a:rPr lang="en-US" sz="1500" dirty="0"/>
              <a:t>Be a part of creating the solution</a:t>
            </a:r>
            <a:endParaRPr sz="1500" dirty="0"/>
          </a:p>
        </p:txBody>
      </p:sp>
      <p:sp>
        <p:nvSpPr>
          <p:cNvPr id="87" name="Google Shape;87;p6"/>
          <p:cNvSpPr txBox="1"/>
          <p:nvPr/>
        </p:nvSpPr>
        <p:spPr>
          <a:xfrm>
            <a:off x="454549" y="3826325"/>
            <a:ext cx="8265469" cy="722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erriweather Sans"/>
              <a:buChar char="►"/>
            </a:pPr>
            <a:r>
              <a:rPr lang="en-US"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commit to sharing ActivTrak findings and the productivity improvements associated with them routinely</a:t>
            </a:r>
            <a:endParaRPr sz="15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happens next?</a:t>
            </a:r>
            <a:endParaRPr/>
          </a:p>
        </p:txBody>
      </p:sp>
      <p:sp>
        <p:nvSpPr>
          <p:cNvPr id="93" name="Google Shape;93;p7"/>
          <p:cNvSpPr txBox="1">
            <a:spLocks noGrp="1"/>
          </p:cNvSpPr>
          <p:nvPr>
            <p:ph type="body" idx="1"/>
          </p:nvPr>
        </p:nvSpPr>
        <p:spPr>
          <a:xfrm>
            <a:off x="454549" y="904895"/>
            <a:ext cx="8265469" cy="2822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/>
              <a:t>Your managers will be available to answer any additional questions you may have</a:t>
            </a:r>
            <a:endParaRPr sz="1500"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/>
              <a:t>We want to hear your thoughts and feedback</a:t>
            </a:r>
            <a:endParaRPr sz="1500"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500"/>
              <a:t>You are always encouraged to share with your manager the productivity obstacles you face today</a:t>
            </a:r>
            <a:endParaRPr sz="1500"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-US" sz="1600"/>
              <a:t>Your suggestions to your manager will serve as valuable starting points when analyzing productivity data with your team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"/>
          <p:cNvSpPr txBox="1">
            <a:spLocks noGrp="1"/>
          </p:cNvSpPr>
          <p:nvPr>
            <p:ph type="body" idx="1"/>
          </p:nvPr>
        </p:nvSpPr>
        <p:spPr>
          <a:xfrm>
            <a:off x="0" y="1221763"/>
            <a:ext cx="9144000" cy="27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3750"/>
              </a:lnSpc>
              <a:spcBef>
                <a:spcPts val="0"/>
              </a:spcBef>
              <a:spcAft>
                <a:spcPts val="600"/>
              </a:spcAft>
              <a:buSzPts val="4800"/>
              <a:buNone/>
            </a:pPr>
            <a:r>
              <a:rPr lang="en-US"/>
              <a:t>Thank you.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ypeless Master Template">
  <a:themeElements>
    <a:clrScheme name="ActivTrak Colors">
      <a:dk1>
        <a:srgbClr val="2C343C"/>
      </a:dk1>
      <a:lt1>
        <a:srgbClr val="FFFFFF"/>
      </a:lt1>
      <a:dk2>
        <a:srgbClr val="688197"/>
      </a:dk2>
      <a:lt2>
        <a:srgbClr val="FFFFFF"/>
      </a:lt2>
      <a:accent1>
        <a:srgbClr val="147BD0"/>
      </a:accent1>
      <a:accent2>
        <a:srgbClr val="00B9B2"/>
      </a:accent2>
      <a:accent3>
        <a:srgbClr val="FDD757"/>
      </a:accent3>
      <a:accent4>
        <a:srgbClr val="E5554F"/>
      </a:accent4>
      <a:accent5>
        <a:srgbClr val="7D55C7"/>
      </a:accent5>
      <a:accent6>
        <a:srgbClr val="8BC300"/>
      </a:accent6>
      <a:hlink>
        <a:srgbClr val="147BD0"/>
      </a:hlink>
      <a:folHlink>
        <a:srgbClr val="147B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ctivTrak Colors">
    <a:dk1>
      <a:srgbClr val="2C343C"/>
    </a:dk1>
    <a:lt1>
      <a:srgbClr val="FFFFFF"/>
    </a:lt1>
    <a:dk2>
      <a:srgbClr val="688197"/>
    </a:dk2>
    <a:lt2>
      <a:srgbClr val="FFFFFF"/>
    </a:lt2>
    <a:accent1>
      <a:srgbClr val="147BD0"/>
    </a:accent1>
    <a:accent2>
      <a:srgbClr val="00B9B2"/>
    </a:accent2>
    <a:accent3>
      <a:srgbClr val="FDD757"/>
    </a:accent3>
    <a:accent4>
      <a:srgbClr val="E5554F"/>
    </a:accent4>
    <a:accent5>
      <a:srgbClr val="7D55C7"/>
    </a:accent5>
    <a:accent6>
      <a:srgbClr val="8BC300"/>
    </a:accent6>
    <a:hlink>
      <a:srgbClr val="147BD0"/>
    </a:hlink>
    <a:folHlink>
      <a:srgbClr val="147B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622</Words>
  <Application>Microsoft Macintosh PowerPoint</Application>
  <PresentationFormat>On-screen Show (16:9)</PresentationFormat>
  <Paragraphs>63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Century Gothic</vt:lpstr>
      <vt:lpstr>Merriweather Sans</vt:lpstr>
      <vt:lpstr>Arial</vt:lpstr>
      <vt:lpstr>Avenir</vt:lpstr>
      <vt:lpstr>Typeless Master Template</vt:lpstr>
      <vt:lpstr>Introducing ActivTrak to All Employees</vt:lpstr>
      <vt:lpstr>PowerPoint Presentation</vt:lpstr>
      <vt:lpstr>Should I consider changing the way I work?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ActivTrak to All Employees</dc:title>
  <cp:lastModifiedBy>Samantha Duncan</cp:lastModifiedBy>
  <cp:revision>4</cp:revision>
  <dcterms:modified xsi:type="dcterms:W3CDTF">2021-09-15T15:58:53Z</dcterms:modified>
</cp:coreProperties>
</file>